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4"/>
  </p:sldMasterIdLst>
  <p:notesMasterIdLst>
    <p:notesMasterId r:id="rId16"/>
  </p:notesMasterIdLst>
  <p:sldIdLst>
    <p:sldId id="293" r:id="rId5"/>
    <p:sldId id="287" r:id="rId6"/>
    <p:sldId id="288" r:id="rId7"/>
    <p:sldId id="292" r:id="rId8"/>
    <p:sldId id="256" r:id="rId9"/>
    <p:sldId id="282" r:id="rId10"/>
    <p:sldId id="289" r:id="rId11"/>
    <p:sldId id="290" r:id="rId12"/>
    <p:sldId id="291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02BE3B-9450-4635-956B-6554B356D168}" v="3" dt="2024-06-13T12:32:46.1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23" autoAdjust="0"/>
    <p:restoredTop sz="94619" autoAdjust="0"/>
  </p:normalViewPr>
  <p:slideViewPr>
    <p:cSldViewPr snapToGrid="0">
      <p:cViewPr varScale="1">
        <p:scale>
          <a:sx n="69" d="100"/>
          <a:sy n="69" d="100"/>
        </p:scale>
        <p:origin x="6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it Shekdar" userId="33c96f9bd3cc4e68" providerId="LiveId" clId="{C302BE3B-9450-4635-956B-6554B356D168}"/>
    <pc:docChg chg="addSld modSld">
      <pc:chgData name="Rohit Shekdar" userId="33c96f9bd3cc4e68" providerId="LiveId" clId="{C302BE3B-9450-4635-956B-6554B356D168}" dt="2024-06-13T12:33:17.055" v="17" actId="1076"/>
      <pc:docMkLst>
        <pc:docMk/>
      </pc:docMkLst>
      <pc:sldChg chg="addSp modSp new mod setBg">
        <pc:chgData name="Rohit Shekdar" userId="33c96f9bd3cc4e68" providerId="LiveId" clId="{C302BE3B-9450-4635-956B-6554B356D168}" dt="2024-06-13T12:33:17.055" v="17" actId="1076"/>
        <pc:sldMkLst>
          <pc:docMk/>
          <pc:sldMk cId="644944129" sldId="286"/>
        </pc:sldMkLst>
        <pc:spChg chg="add mod">
          <ac:chgData name="Rohit Shekdar" userId="33c96f9bd3cc4e68" providerId="LiveId" clId="{C302BE3B-9450-4635-956B-6554B356D168}" dt="2024-06-13T12:33:17.055" v="17" actId="1076"/>
          <ac:spMkLst>
            <pc:docMk/>
            <pc:sldMk cId="644944129" sldId="286"/>
            <ac:spMk id="2" creationId="{EA1266DD-F99C-4A44-767A-B597CE315EEE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6/27/2024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654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=""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=""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1727603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D960C-86A7-6728-9263-973B76A8F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265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002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F68666B-80B7-5FA5-FC9F-2F928A26B010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404343"/>
            <a:ext cx="5181600" cy="1325563"/>
          </a:xfrm>
        </p:spPr>
        <p:txBody>
          <a:bodyPr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BA87BAAC-9384-2363-2089-821720F16D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0" y="1485900"/>
            <a:ext cx="3657600" cy="4457700"/>
          </a:xfrm>
        </p:spPr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0CA0C2D1-06AD-3620-044D-2EAE71AC87AC}"/>
              </a:ext>
            </a:extLst>
          </p:cNvPr>
          <p:cNvCxnSpPr/>
          <p:nvPr userDrawn="1"/>
        </p:nvCxnSpPr>
        <p:spPr>
          <a:xfrm>
            <a:off x="1638300" y="571500"/>
            <a:ext cx="42672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60C99D5D-5452-4897-02A9-A1B32F0BE968}"/>
              </a:ext>
            </a:extLst>
          </p:cNvPr>
          <p:cNvCxnSpPr/>
          <p:nvPr userDrawn="1"/>
        </p:nvCxnSpPr>
        <p:spPr>
          <a:xfrm>
            <a:off x="10096500" y="571500"/>
            <a:ext cx="125935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914400" y="57150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914400" y="658586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16">
            <a:extLst>
              <a:ext uri="{FF2B5EF4-FFF2-40B4-BE49-F238E27FC236}">
                <a16:creationId xmlns="" xmlns:a16="http://schemas.microsoft.com/office/drawing/2014/main" id="{003331A5-D35A-E699-E3EA-6035EB0D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5185232"/>
            <a:ext cx="2971800" cy="36512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="" xmlns:a16="http://schemas.microsoft.com/office/drawing/2014/main" id="{442CA476-8654-0542-5C0B-4F439516AF3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66800" y="5588228"/>
            <a:ext cx="2971800" cy="365126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824232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36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67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537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6B735EAF-8052-DDCD-6CEC-D825479BEFD3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9428" y="796698"/>
            <a:ext cx="6854371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DCB9F921-8097-7740-47FD-1905F9FE44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4354513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="" xmlns:a16="http://schemas.microsoft.com/office/drawing/2014/main" id="{DEBCBD63-480F-D96C-B0DF-94EF264BA08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80716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23F1D198-945D-C96D-60E9-C0AEC5E296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80717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="" xmlns:a16="http://schemas.microsoft.com/office/drawing/2014/main" id="{BDCD9B2A-F0BB-F9DB-CC75-2EC1683475F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95800" y="389046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="" xmlns:a16="http://schemas.microsoft.com/office/drawing/2014/main" id="{68651C4C-4AD1-19DA-CC78-BEC58707B5A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="" xmlns:a16="http://schemas.microsoft.com/office/drawing/2014/main" id="{12271BA1-38C2-A7FE-AC76-8EC49BFBBE3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95800" y="2676257"/>
            <a:ext cx="2917371" cy="743178"/>
          </a:xfrm>
        </p:spPr>
        <p:txBody>
          <a:bodyPr anchor="b" anchorCtr="0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630785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2832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704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295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E7C7D43-1CC3-3332-AEFC-59ABB023F7AC}"/>
              </a:ext>
            </a:extLst>
          </p:cNvPr>
          <p:cNvSpPr/>
          <p:nvPr userDrawn="1"/>
        </p:nvSpPr>
        <p:spPr>
          <a:xfrm>
            <a:off x="6096000" y="0"/>
            <a:ext cx="3657600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02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=""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=""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48048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6678385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609600" y="584664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609600" y="67175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9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9F175D2-EEFE-E4BF-0E57-03025B8F8D6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696200" y="1"/>
            <a:ext cx="44958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="" xmlns:a16="http://schemas.microsoft.com/office/drawing/2014/main" id="{273C4E42-511B-EB94-CA0A-051B1A4A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300" y="6573838"/>
            <a:ext cx="2870200" cy="284162"/>
          </a:xfrm>
        </p:spPr>
        <p:txBody>
          <a:bodyPr>
            <a:no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5389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4848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EE70AFB9-F87E-11AC-2B32-B5178FE34E78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1442" y="268927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=""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=""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919352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512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3720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9D414779-4CEE-EEAD-8A66-EE043E90B44F}"/>
              </a:ext>
            </a:extLst>
          </p:cNvPr>
          <p:cNvSpPr/>
          <p:nvPr userDrawn="1"/>
        </p:nvSpPr>
        <p:spPr>
          <a:xfrm>
            <a:off x="1611313" y="3215390"/>
            <a:ext cx="2638398" cy="36426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14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=""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=""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4235A04-C2C9-A7DC-3FE5-1E7D27C0E13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4400" y="2627313"/>
            <a:ext cx="2525713" cy="331628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="" xmlns:a16="http://schemas.microsoft.com/office/drawing/2014/main" id="{7104C814-4179-5378-738C-F0AEB2D153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4326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4" pos="6864">
          <p15:clr>
            <a:srgbClr val="FBAE40"/>
          </p15:clr>
        </p15:guide>
        <p15:guide id="5" pos="4560">
          <p15:clr>
            <a:srgbClr val="FBAE40"/>
          </p15:clr>
        </p15:guide>
        <p15:guide id="6" orient="horz" pos="1655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15">
          <p15:clr>
            <a:srgbClr val="FBAE40"/>
          </p15:clr>
        </p15:guide>
        <p15:guide id="9" pos="2167">
          <p15:clr>
            <a:srgbClr val="FBAE40"/>
          </p15:clr>
        </p15:guide>
        <p15:guide id="10" pos="6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3FB883CC-094E-7039-9807-58F11002611B}"/>
              </a:ext>
            </a:extLst>
          </p:cNvPr>
          <p:cNvSpPr/>
          <p:nvPr userDrawn="1"/>
        </p:nvSpPr>
        <p:spPr>
          <a:xfrm>
            <a:off x="0" y="0"/>
            <a:ext cx="535898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10439400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800" y="2674936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=""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8" y="2685822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=""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3886200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8FDDBBAD-B928-4819-64F5-80A5AECD71C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381500" y="2171699"/>
            <a:ext cx="2971800" cy="454977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12">
            <a:extLst>
              <a:ext uri="{FF2B5EF4-FFF2-40B4-BE49-F238E27FC236}">
                <a16:creationId xmlns="" xmlns:a16="http://schemas.microsoft.com/office/drawing/2014/main" id="{8B3586BE-78C6-E426-9F3C-F59381E5CD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02700" y="6573838"/>
            <a:ext cx="2870200" cy="2841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4081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632">
          <p15:clr>
            <a:srgbClr val="FBAE40"/>
          </p15:clr>
        </p15:guide>
        <p15:guide id="6" orient="horz" pos="1368">
          <p15:clr>
            <a:srgbClr val="FBAE40"/>
          </p15:clr>
        </p15:guide>
        <p15:guide id="7" orient="horz" pos="360">
          <p15:clr>
            <a:srgbClr val="FBAE40"/>
          </p15:clr>
        </p15:guide>
        <p15:guide id="9" pos="2760">
          <p15:clr>
            <a:srgbClr val="FBAE40"/>
          </p15:clr>
        </p15:guide>
        <p15:guide id="11" pos="7159">
          <p15:clr>
            <a:srgbClr val="FBAE40"/>
          </p15:clr>
        </p15:guide>
        <p15:guide id="12" pos="672">
          <p15:clr>
            <a:srgbClr val="FBAE40"/>
          </p15:clr>
        </p15:guide>
        <p15:guide id="14" orient="horz" pos="2448">
          <p15:clr>
            <a:srgbClr val="FBAE40"/>
          </p15:clr>
        </p15:guide>
        <p15:guide id="15" pos="7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25949CF9-AE80-D4A2-E0FC-126A4E8ECBCB}"/>
              </a:ext>
            </a:extLst>
          </p:cNvPr>
          <p:cNvSpPr/>
          <p:nvPr userDrawn="1"/>
        </p:nvSpPr>
        <p:spPr>
          <a:xfrm>
            <a:off x="6096000" y="1"/>
            <a:ext cx="6096000" cy="6858000"/>
          </a:xfrm>
          <a:prstGeom prst="rect">
            <a:avLst/>
          </a:prstGeom>
          <a:solidFill>
            <a:srgbClr val="F1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546" y="4618037"/>
            <a:ext cx="9314540" cy="1325563"/>
          </a:xfrm>
        </p:spPr>
        <p:txBody>
          <a:bodyPr anchor="b">
            <a:noAutofit/>
          </a:bodyPr>
          <a:lstStyle>
            <a:lvl1pPr algn="r"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566057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3143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7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="" xmlns:a16="http://schemas.microsoft.com/office/drawing/2014/main" id="{FCFA915D-63BE-A1E7-E7C6-A8B7F841C2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5413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="" xmlns:a16="http://schemas.microsoft.com/office/drawing/2014/main" id="{2D2F8532-EAC1-4C87-C49E-5B099E8397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4029" y="914400"/>
            <a:ext cx="291737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2A8B99F6-09B0-9487-3A2A-0062188384B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75414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="" xmlns:a16="http://schemas.microsoft.com/office/drawing/2014/main" id="{E2F86FE2-AC0C-C76C-B2BD-9A02FA2E020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84027" y="2098221"/>
            <a:ext cx="2917371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461991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5" pos="4560">
          <p15:clr>
            <a:srgbClr val="FBAE40"/>
          </p15:clr>
        </p15:guide>
        <p15:guide id="7" orient="horz" pos="360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C9E92B-FE67-1F3D-DCA0-195195A4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6698"/>
            <a:ext cx="6678385" cy="1325563"/>
          </a:xfrm>
        </p:spPr>
        <p:txBody>
          <a:bodyPr anchor="t">
            <a:noAutofit/>
          </a:bodyPr>
          <a:lstStyle>
            <a:lvl1pPr>
              <a:defRPr sz="4800"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3FB318F3-41C4-0F1C-1CBD-D5A32280E575}"/>
              </a:ext>
            </a:extLst>
          </p:cNvPr>
          <p:cNvCxnSpPr>
            <a:cxnSpLocks/>
          </p:cNvCxnSpPr>
          <p:nvPr userDrawn="1"/>
        </p:nvCxnSpPr>
        <p:spPr>
          <a:xfrm>
            <a:off x="609600" y="584664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0C43CC35-4750-6912-E49F-E917DF9AB637}"/>
              </a:ext>
            </a:extLst>
          </p:cNvPr>
          <p:cNvCxnSpPr>
            <a:cxnSpLocks/>
          </p:cNvCxnSpPr>
          <p:nvPr userDrawn="1"/>
        </p:nvCxnSpPr>
        <p:spPr>
          <a:xfrm>
            <a:off x="609600" y="671750"/>
            <a:ext cx="3048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F06E8DC-A0CF-0798-ADF8-761E7E68BA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799" y="2674936"/>
            <a:ext cx="5029201" cy="743178"/>
          </a:xfrm>
        </p:spPr>
        <p:txBody>
          <a:bodyPr anchor="b">
            <a:noAutofit/>
          </a:bodyPr>
          <a:lstStyle>
            <a:lvl1pPr marL="0" indent="0">
              <a:buNone/>
              <a:defRPr sz="22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267078C8-F910-8FC3-7286-ADF1FB4086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886200"/>
            <a:ext cx="5029200" cy="20574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9F175D2-EEFE-E4BF-0E57-03025B8F8D6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696200" y="1"/>
            <a:ext cx="44958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="" xmlns:a16="http://schemas.microsoft.com/office/drawing/2014/main" id="{273C4E42-511B-EB94-CA0A-051B1A4A91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300" y="6573838"/>
            <a:ext cx="2870200" cy="284162"/>
          </a:xfrm>
        </p:spPr>
        <p:txBody>
          <a:bodyPr>
            <a:no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1048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0">
          <p15:clr>
            <a:srgbClr val="FBAE40"/>
          </p15:clr>
        </p15:guide>
        <p15:guide id="2" pos="576">
          <p15:clr>
            <a:srgbClr val="FBAE40"/>
          </p15:clr>
        </p15:guide>
        <p15:guide id="3" orient="horz" pos="3744">
          <p15:clr>
            <a:srgbClr val="FBAE40"/>
          </p15:clr>
        </p15:guide>
        <p15:guide id="7" orient="horz" pos="360">
          <p15:clr>
            <a:srgbClr val="FBAE40"/>
          </p15:clr>
        </p15:guide>
        <p15:guide id="8" pos="1032">
          <p15:clr>
            <a:srgbClr val="FBAE40"/>
          </p15:clr>
        </p15:guide>
        <p15:guide id="9" pos="4848">
          <p15:clr>
            <a:srgbClr val="FBAE40"/>
          </p15:clr>
        </p15:guide>
        <p15:guide id="11" pos="7152">
          <p15:clr>
            <a:srgbClr val="FBAE40"/>
          </p15:clr>
        </p15:guide>
        <p15:guide id="12" pos="672">
          <p15:clr>
            <a:srgbClr val="FBAE40"/>
          </p15:clr>
        </p15:guide>
        <p15:guide id="13" pos="7056">
          <p15:clr>
            <a:srgbClr val="FBAE40"/>
          </p15:clr>
        </p15:guide>
        <p15:guide id="14" orient="horz" pos="244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154C769-5B6E-5C22-9516-5D7BE462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23190F5-D493-CE67-ED1B-D761BFA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725225E-A593-BBE5-FA35-2952DE6D56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12C0-D4F0-C345-96B4-1E8B918506AC}" type="datetimeFigureOut">
              <a:rPr lang="en-US" smtClean="0"/>
              <a:t>6/27/2024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B730E95-9162-1956-4897-1AA052698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709E4-652E-524A-8D35-CF602AA44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508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60" r:id="rId12"/>
    <p:sldLayoutId id="214748368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Poppins" pitchFamily="2" charset="77"/>
          <a:ea typeface="+mj-ea"/>
          <a:cs typeface="Poppins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6144">
          <p15:clr>
            <a:srgbClr val="F26B43"/>
          </p15:clr>
        </p15:guide>
        <p15:guide id="4" pos="7416">
          <p15:clr>
            <a:srgbClr val="F26B43"/>
          </p15:clr>
        </p15:guide>
        <p15:guide id="5" pos="3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656" y="-41564"/>
            <a:ext cx="8451272" cy="14875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5037" y="1930898"/>
            <a:ext cx="5666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Department of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Electronics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ommunication Engineering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1491" y="3131411"/>
            <a:ext cx="97535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Li–Fi  For Next–Gen                  Communication</a:t>
            </a:r>
          </a:p>
          <a:p>
            <a:pPr algn="ctr"/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Prof.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Neelam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Somannavar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788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9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3451B5C-8733-8ABE-9EDF-06B693F2133F}"/>
              </a:ext>
            </a:extLst>
          </p:cNvPr>
          <p:cNvSpPr txBox="1"/>
          <p:nvPr/>
        </p:nvSpPr>
        <p:spPr>
          <a:xfrm>
            <a:off x="1004341" y="569626"/>
            <a:ext cx="10478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Budget of the project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AB4D5AF8-0F84-7BE5-00E5-ACE8FEC96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332922"/>
              </p:ext>
            </p:extLst>
          </p:nvPr>
        </p:nvGraphicFramePr>
        <p:xfrm>
          <a:off x="1004341" y="1841500"/>
          <a:ext cx="8609559" cy="3308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27826">
                  <a:extLst>
                    <a:ext uri="{9D8B030D-6E8A-4147-A177-3AD203B41FA5}">
                      <a16:colId xmlns="" xmlns:a16="http://schemas.microsoft.com/office/drawing/2014/main" val="3788466898"/>
                    </a:ext>
                  </a:extLst>
                </a:gridCol>
                <a:gridCol w="3212933">
                  <a:extLst>
                    <a:ext uri="{9D8B030D-6E8A-4147-A177-3AD203B41FA5}">
                      <a16:colId xmlns="" xmlns:a16="http://schemas.microsoft.com/office/drawing/2014/main" val="549615316"/>
                    </a:ext>
                  </a:extLst>
                </a:gridCol>
                <a:gridCol w="2679700">
                  <a:extLst>
                    <a:ext uri="{9D8B030D-6E8A-4147-A177-3AD203B41FA5}">
                      <a16:colId xmlns="" xmlns:a16="http://schemas.microsoft.com/office/drawing/2014/main" val="778907822"/>
                    </a:ext>
                  </a:extLst>
                </a:gridCol>
                <a:gridCol w="1689100">
                  <a:extLst>
                    <a:ext uri="{9D8B030D-6E8A-4147-A177-3AD203B41FA5}">
                      <a16:colId xmlns="" xmlns:a16="http://schemas.microsoft.com/office/drawing/2014/main" val="2980231750"/>
                    </a:ext>
                  </a:extLst>
                </a:gridCol>
              </a:tblGrid>
              <a:tr h="5046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 NO</a:t>
                      </a:r>
                      <a:endParaRPr lang="en-US" sz="16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COMPONENTS</a:t>
                      </a:r>
                      <a:endParaRPr lang="en-US" sz="1600" b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SPECIFICATIONS</a:t>
                      </a:r>
                      <a:endParaRPr lang="en-US" sz="1600" b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QUANTITY</a:t>
                      </a:r>
                      <a:endParaRPr lang="en-US" sz="1600" b="1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3925586346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1.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Battery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9v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281196708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Aux cable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6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3.5 mm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544562224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3.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LED ‘s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SMD 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2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132331416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4.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Resistors 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220 ohms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3129531225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5.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Solar plane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5v/250mA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3252714745"/>
                  </a:ext>
                </a:extLst>
              </a:tr>
              <a:tr h="457146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Arial Unicode MS"/>
                          <a:cs typeface="Times New Roman" panose="02020603050405020304" pitchFamily="18" charset="0"/>
                        </a:rPr>
                        <a:t>6.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 to female wire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 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ln>
                            <a:noFill/>
                          </a:ln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sets</a:t>
                      </a:r>
                      <a:endParaRPr lang="en-US" sz="160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 Unicode MS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="" xmlns:a16="http://schemas.microsoft.com/office/drawing/2014/main" val="41629468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="" xmlns:a16="http://schemas.microsoft.com/office/drawing/2014/main" id="{959B1A67-B5C9-9CE6-BBA3-D9A50DD96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9938" y="2706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="" xmlns:a16="http://schemas.microsoft.com/office/drawing/2014/main" id="{84DC9B1D-0859-390C-CDBC-335CED4F0F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697849"/>
              </p:ext>
            </p:extLst>
          </p:nvPr>
        </p:nvGraphicFramePr>
        <p:xfrm>
          <a:off x="9613901" y="1841500"/>
          <a:ext cx="1658702" cy="33088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8702">
                  <a:extLst>
                    <a:ext uri="{9D8B030D-6E8A-4147-A177-3AD203B41FA5}">
                      <a16:colId xmlns="" xmlns:a16="http://schemas.microsoft.com/office/drawing/2014/main" val="1210549877"/>
                    </a:ext>
                  </a:extLst>
                </a:gridCol>
              </a:tblGrid>
              <a:tr h="50263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84961963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90/-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21459726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80/-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08262368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70/-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98319538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10/-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77730128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100/-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72827467"/>
                  </a:ext>
                </a:extLst>
              </a:tr>
              <a:tr h="467702">
                <a:tc>
                  <a:txBody>
                    <a:bodyPr/>
                    <a:lstStyle/>
                    <a:p>
                      <a:r>
                        <a:rPr lang="en-US" dirty="0"/>
                        <a:t>40/-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3930582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="" xmlns:a16="http://schemas.microsoft.com/office/drawing/2014/main" id="{5465CA82-77E9-DF40-B326-80D468C65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189412"/>
              </p:ext>
            </p:extLst>
          </p:nvPr>
        </p:nvGraphicFramePr>
        <p:xfrm>
          <a:off x="1004339" y="5150348"/>
          <a:ext cx="102682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920">
                  <a:extLst>
                    <a:ext uri="{9D8B030D-6E8A-4147-A177-3AD203B41FA5}">
                      <a16:colId xmlns="" xmlns:a16="http://schemas.microsoft.com/office/drawing/2014/main" val="576710517"/>
                    </a:ext>
                  </a:extLst>
                </a:gridCol>
                <a:gridCol w="3174817">
                  <a:extLst>
                    <a:ext uri="{9D8B030D-6E8A-4147-A177-3AD203B41FA5}">
                      <a16:colId xmlns="" xmlns:a16="http://schemas.microsoft.com/office/drawing/2014/main" val="3884843318"/>
                    </a:ext>
                  </a:extLst>
                </a:gridCol>
                <a:gridCol w="2637348">
                  <a:extLst>
                    <a:ext uri="{9D8B030D-6E8A-4147-A177-3AD203B41FA5}">
                      <a16:colId xmlns="" xmlns:a16="http://schemas.microsoft.com/office/drawing/2014/main" val="4150156597"/>
                    </a:ext>
                  </a:extLst>
                </a:gridCol>
                <a:gridCol w="1674904">
                  <a:extLst>
                    <a:ext uri="{9D8B030D-6E8A-4147-A177-3AD203B41FA5}">
                      <a16:colId xmlns="" xmlns:a16="http://schemas.microsoft.com/office/drawing/2014/main" val="3798843309"/>
                    </a:ext>
                  </a:extLst>
                </a:gridCol>
                <a:gridCol w="1782275">
                  <a:extLst>
                    <a:ext uri="{9D8B030D-6E8A-4147-A177-3AD203B41FA5}">
                      <a16:colId xmlns="" xmlns:a16="http://schemas.microsoft.com/office/drawing/2014/main" val="59366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390/-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72383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2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A1266DD-F99C-4A44-767A-B597CE315EEE}"/>
              </a:ext>
            </a:extLst>
          </p:cNvPr>
          <p:cNvSpPr txBox="1"/>
          <p:nvPr/>
        </p:nvSpPr>
        <p:spPr>
          <a:xfrm>
            <a:off x="2705100" y="2828835"/>
            <a:ext cx="678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64494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A05F2E-21C6-9ACC-018D-9B729D114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108" y="284814"/>
            <a:ext cx="8446577" cy="6250898"/>
          </a:xfrm>
        </p:spPr>
        <p:txBody>
          <a:bodyPr/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Results for the Li-Fi Project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="" xmlns:a16="http://schemas.microsoft.com/office/drawing/2014/main" id="{9C911EE5-85FD-FD33-A084-82E325B26D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/>
          <a:srcRect l="10315" r="10315"/>
          <a:stretch>
            <a:fillRect/>
          </a:stretch>
        </p:blipFill>
        <p:spPr>
          <a:xfrm>
            <a:off x="0" y="0"/>
            <a:ext cx="3402766" cy="6858000"/>
          </a:xfrm>
        </p:spPr>
      </p:pic>
      <p:sp>
        <p:nvSpPr>
          <p:cNvPr id="12" name="Rectangle 3">
            <a:extLst>
              <a:ext uri="{FF2B5EF4-FFF2-40B4-BE49-F238E27FC236}">
                <a16:creationId xmlns="" xmlns:a16="http://schemas.microsoft.com/office/drawing/2014/main" id="{BDA6E811-B069-9248-3082-C102ED9E14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0108" y="1417930"/>
            <a:ext cx="8446577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Noise and Interference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Analysis showed that ambient light and physical obstructions can introduce noise and degrade signal quality. Shielding the receiver and using narrow-band filters improved performance.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Error Rates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error rates were minimal in controlled environments but increased with distance and interference. Implementing error correction algorithms could mitigate this issue.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Range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system reliably transmitted data over distances of up to 3-5 meters. Beyond this range, signal strength weakened, leading to higher error rates.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1E1FE50-7FB8-3477-2A4A-B20F3FE4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548" y="743919"/>
            <a:ext cx="7873139" cy="5827362"/>
          </a:xfrm>
        </p:spPr>
        <p:txBody>
          <a:bodyPr/>
          <a:lstStyle/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Impact of Obstacles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Line-of-sight transmission was critical. Even small obstacles significantly impacted performance, highlighting the need for clear transmission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paths.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LED's power consumption was low, but continuous transmission at high data rates increased the overall power usage. Optimizing the duty cycle and using energy-efficient LEDs can reduce consumption.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Solar Receiver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 use of a solar receiver was effective, but its sensitivity to low light levels required additional amplification circuits, which increased power consumption slightly.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="" xmlns:a16="http://schemas.microsoft.com/office/drawing/2014/main" id="{55170BCD-D8B6-89A1-9915-61E1EDE747CB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/>
          <a:srcRect l="2378" r="2378"/>
          <a:stretch>
            <a:fillRect/>
          </a:stretch>
        </p:blipFill>
        <p:spPr>
          <a:xfrm>
            <a:off x="1" y="0"/>
            <a:ext cx="3911284" cy="6858000"/>
          </a:xfrm>
        </p:spPr>
      </p:pic>
    </p:spTree>
    <p:extLst>
      <p:ext uri="{BB962C8B-B14F-4D97-AF65-F5344CB8AC3E}">
        <p14:creationId xmlns:p14="http://schemas.microsoft.com/office/powerpoint/2010/main" val="180018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9854" y="0"/>
            <a:ext cx="5181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9775" b="19775"/>
          <a:stretch>
            <a:fillRect/>
          </a:stretch>
        </p:blipFill>
        <p:spPr>
          <a:xfrm>
            <a:off x="0" y="0"/>
            <a:ext cx="3740727" cy="594360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4114799" y="1131599"/>
            <a:ext cx="7509164" cy="4142509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Speed of data transmission.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Analyze latency .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transmission rate with respect to various light sources.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Analyze modulation techniques.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Choose high speed photo – detectors.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Demodulation techniques (implementing using OOK).</a:t>
            </a:r>
          </a:p>
        </p:txBody>
      </p:sp>
    </p:spTree>
    <p:extLst>
      <p:ext uri="{BB962C8B-B14F-4D97-AF65-F5344CB8AC3E}">
        <p14:creationId xmlns:p14="http://schemas.microsoft.com/office/powerpoint/2010/main" val="217709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gradFill>
          <a:gsLst>
            <a:gs pos="0">
              <a:schemeClr val="accent6">
                <a:lumMod val="60000"/>
                <a:lumOff val="40000"/>
              </a:schemeClr>
            </a:gs>
            <a:gs pos="82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65674"/>
              </p:ext>
            </p:extLst>
          </p:nvPr>
        </p:nvGraphicFramePr>
        <p:xfrm>
          <a:off x="704538" y="2044699"/>
          <a:ext cx="10649262" cy="4089400"/>
        </p:xfrm>
        <a:graphic>
          <a:graphicData uri="http://schemas.openxmlformats.org/drawingml/2006/table">
            <a:tbl>
              <a:tblPr/>
              <a:tblGrid>
                <a:gridCol w="417549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737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02235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 SemiBold" pitchFamily="34" charset="-122"/>
                          <a:cs typeface="Times New Roman" panose="02020603050405020304" pitchFamily="18" charset="0"/>
                        </a:rPr>
                        <a:t>Parameters</a:t>
                      </a:r>
                      <a:endParaRPr lang="en-US" sz="2400" dirty="0">
                        <a:latin typeface="Times New Roman" panose="02020603050405020304" pitchFamily="18" charset="0"/>
                        <a:ea typeface="Poppins SemiBold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CDC8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 SemiBold" pitchFamily="34" charset="-122"/>
                          <a:cs typeface="Times New Roman" panose="02020603050405020304" pitchFamily="18" charset="0"/>
                        </a:rPr>
                        <a:t>Test Results</a:t>
                      </a:r>
                      <a:endParaRPr lang="en-US" sz="2400" dirty="0">
                        <a:latin typeface="Times New Roman" panose="02020603050405020304" pitchFamily="18" charset="0"/>
                        <a:ea typeface="Poppins SemiBold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CDC8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2235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Data Transfer Speed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5 Gbps approx. (Gigabits per second)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2235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Reliability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Low latency and minimal interference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02235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Applications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Poppins" pitchFamily="34" charset="-122"/>
                          <a:cs typeface="Times New Roman" panose="02020603050405020304" pitchFamily="18" charset="0"/>
                        </a:rPr>
                        <a:t>Potential use in IoT, high-density environments, and secure data communication</a:t>
                      </a:r>
                      <a:endParaRPr lang="en-US" sz="2000" dirty="0">
                        <a:latin typeface="Times New Roman" panose="02020603050405020304" pitchFamily="18" charset="0"/>
                        <a:ea typeface="Poppins" charset="0"/>
                        <a:cs typeface="Times New Roman" panose="02020603050405020304" pitchFamily="18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 0"/>
          <p:cNvSpPr/>
          <p:nvPr/>
        </p:nvSpPr>
        <p:spPr>
          <a:xfrm>
            <a:off x="914400" y="723900"/>
            <a:ext cx="10439400" cy="1320800"/>
          </a:xfrm>
          <a:prstGeom prst="rect">
            <a:avLst/>
          </a:prstGeom>
          <a:noFill/>
          <a:ln/>
        </p:spPr>
        <p:txBody>
          <a:bodyPr wrap="square" rtlCol="0" anchor="t" anchorCtr="0"/>
          <a:lstStyle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and Test Results</a:t>
            </a:r>
          </a:p>
        </p:txBody>
      </p:sp>
      <p:sp>
        <p:nvSpPr>
          <p:cNvPr id="4" name="Text 1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/>
        </p:spPr>
        <p:txBody>
          <a:bodyPr wrap="square" rtlCol="0" anchor="t" anchorCtr="0"/>
          <a:lstStyle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050" dirty="0"/>
          </a:p>
        </p:txBody>
      </p:sp>
      <p:sp>
        <p:nvSpPr>
          <p:cNvPr id="5" name="Shape 2"/>
          <p:cNvSpPr/>
          <p:nvPr/>
        </p:nvSpPr>
        <p:spPr>
          <a:xfrm>
            <a:off x="1219200" y="1219200"/>
            <a:ext cx="1219200" cy="1219200"/>
          </a:xfrm>
          <a:prstGeom prst="line">
            <a:avLst/>
          </a:prstGeom>
          <a:noFill/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6F45B9-4488-4BDC-A707-DCF5A30DF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2243" y="282829"/>
            <a:ext cx="6678385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Li-Fi 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7B75504-5BCC-8557-1408-8DADB5FF43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4109" y="1497299"/>
            <a:ext cx="5029201" cy="74317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Demonstration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CCF00E6-797C-E056-0776-FD8FD2666D4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82243" y="2974512"/>
            <a:ext cx="5029200" cy="2057400"/>
          </a:xfrm>
        </p:spPr>
        <p:txBody>
          <a:bodyPr/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section, we will present a live or recorded demonstration of Li-Fi technology to illustrate its capability and potential in real-world scenarios.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857CA7D-F131-3AAF-83EE-99BD5F77D4C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9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7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6108" y="145248"/>
            <a:ext cx="5181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231" r="19231"/>
          <a:stretch>
            <a:fillRect/>
          </a:stretch>
        </p:blipFill>
        <p:spPr>
          <a:xfrm>
            <a:off x="0" y="1"/>
            <a:ext cx="4516582" cy="685799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056908" y="1997283"/>
            <a:ext cx="4128656" cy="441117"/>
          </a:xfrm>
        </p:spPr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Hospitals and healthcare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V2V communication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Security applications 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Smart homes/cities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Underwater communication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77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0596" y="180635"/>
            <a:ext cx="6854371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rcRect l="33163" r="33163"/>
          <a:stretch>
            <a:fillRect/>
          </a:stretch>
        </p:blipFill>
        <p:spPr>
          <a:xfrm>
            <a:off x="-1" y="-85260"/>
            <a:ext cx="4151833" cy="6943260"/>
          </a:xfrm>
          <a:prstGeom prst="rect">
            <a:avLst/>
          </a:prstGeom>
        </p:spPr>
      </p:pic>
      <p:sp>
        <p:nvSpPr>
          <p:cNvPr id="14" name="Rectangle 1"/>
          <p:cNvSpPr>
            <a:spLocks noGrp="1" noChangeArrowheads="1"/>
          </p:cNvSpPr>
          <p:nvPr>
            <p:ph type="body" sz="quarter" idx="18"/>
          </p:nvPr>
        </p:nvSpPr>
        <p:spPr bwMode="auto">
          <a:xfrm>
            <a:off x="4020456" y="1101990"/>
            <a:ext cx="7692573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800100" marR="0" lvl="1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LED Selection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marR="0" lvl="1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high-efficiency LEDs with high luminous efficacy.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Prioritize white and blue LEDs for higher data rates and lower latency.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 LEDs are rated for high-speed switching.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Photo-detectors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Choose high-speed photodiodes with fast response times.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amplification and filtering circuits for signal clarity.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Optics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lenses and reflectors to focus the light beam, reducing dispersion.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optical filters to block ambient light interference.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Power Supply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Maintain a stable power supply to prevent data transmission errors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88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5272" y="0"/>
            <a:ext cx="5181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079" b="10079"/>
          <a:stretch>
            <a:fillRect/>
          </a:stretch>
        </p:blipFill>
        <p:spPr>
          <a:xfrm>
            <a:off x="0" y="0"/>
            <a:ext cx="4433453" cy="685800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4613562" y="1325563"/>
            <a:ext cx="7412183" cy="4567154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Hospitals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Airplanes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be used in places where radio frequency (RF) communication is restricted, such as hospitals and airplanes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Underwater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reliance on visible light makes it suitable for underwater communication, where RF signals struggle.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and Privacy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LiFi’s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inherent security features (since light doesn’t penetrate walls) make it attractive for applications where data privacy is critical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Dense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Environments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 cities with complete artificial lighting coverage, Li-Fi can provide high-speed data communication</a:t>
            </a:r>
            <a:r>
              <a:rPr lang="en-US" dirty="0"/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953847"/>
      </p:ext>
    </p:extLst>
  </p:cSld>
  <p:clrMapOvr>
    <a:masterClrMapping/>
  </p:clrMapOvr>
</p:sld>
</file>

<file path=ppt/theme/theme1.xml><?xml version="1.0" encoding="utf-8"?>
<a:theme xmlns:a="http://schemas.openxmlformats.org/drawingml/2006/main" name="Terra">
  <a:themeElements>
    <a:clrScheme name="Custom 3">
      <a:dk1>
        <a:srgbClr val="000000"/>
      </a:dk1>
      <a:lt1>
        <a:srgbClr val="FFFFFF"/>
      </a:lt1>
      <a:dk2>
        <a:srgbClr val="718DB2"/>
      </a:dk2>
      <a:lt2>
        <a:srgbClr val="FEFFFF"/>
      </a:lt2>
      <a:accent1>
        <a:srgbClr val="5E5E5E"/>
      </a:accent1>
      <a:accent2>
        <a:srgbClr val="E7E6E6"/>
      </a:accent2>
      <a:accent3>
        <a:srgbClr val="D7CDC8"/>
      </a:accent3>
      <a:accent4>
        <a:srgbClr val="AFA5A0"/>
      </a:accent4>
      <a:accent5>
        <a:srgbClr val="918787"/>
      </a:accent5>
      <a:accent6>
        <a:srgbClr val="556969"/>
      </a:accent6>
      <a:hlink>
        <a:srgbClr val="3758C1"/>
      </a:hlink>
      <a:folHlink>
        <a:srgbClr val="00539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81C85FD-FB38-49C9-B51E-F96FBC77C859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{BCDD50E8-E113-4C26-8661-D3C425492365}tf55705232_win32</Template>
  <TotalTime>1090</TotalTime>
  <Words>505</Words>
  <Application>Microsoft Office PowerPoint</Application>
  <PresentationFormat>Widescreen</PresentationFormat>
  <Paragraphs>105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 Unicode MS</vt:lpstr>
      <vt:lpstr>Arial</vt:lpstr>
      <vt:lpstr>Calibri</vt:lpstr>
      <vt:lpstr>Poppins</vt:lpstr>
      <vt:lpstr>Poppins SemiBold</vt:lpstr>
      <vt:lpstr>Roboto</vt:lpstr>
      <vt:lpstr>Times New Roman</vt:lpstr>
      <vt:lpstr>Terra</vt:lpstr>
      <vt:lpstr>PowerPoint Presentation</vt:lpstr>
      <vt:lpstr>Analysis of Results for the Li-Fi Project   </vt:lpstr>
      <vt:lpstr> Impact of Obstacles: Line-of-sight transmission was critical. Even small obstacles significantly impacted performance, highlighting the need for clear transmission paths.  Efficiency: The LED's power consumption was low, but continuous transmission at high data rates increased the overall power usage. Optimizing the duty cycle and using energy-efficient LEDs can reduce consumption.  Solar Receiver: The use of a solar receiver was effective, but its sensitivity to low light levels required additional amplification circuits, which increased power consumption slightly. </vt:lpstr>
      <vt:lpstr>Specifications</vt:lpstr>
      <vt:lpstr>PowerPoint Presentation</vt:lpstr>
      <vt:lpstr>Li-Fi Demonstration</vt:lpstr>
      <vt:lpstr>Applications</vt:lpstr>
      <vt:lpstr>Optimization</vt:lpstr>
      <vt:lpstr>Future Scope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Li-Fi for next Gen   communication</dc:title>
  <dc:creator>Rohit Shekdar</dc:creator>
  <cp:lastModifiedBy>hp</cp:lastModifiedBy>
  <cp:revision>15</cp:revision>
  <dcterms:created xsi:type="dcterms:W3CDTF">2024-06-13T11:37:37Z</dcterms:created>
  <dcterms:modified xsi:type="dcterms:W3CDTF">2024-06-27T15:40:09Z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